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74" r:id="rId24"/>
    <p:sldId id="272" r:id="rId25"/>
    <p:sldId id="273" r:id="rId26"/>
    <p:sldId id="282" r:id="rId27"/>
    <p:sldId id="283" r:id="rId28"/>
    <p:sldId id="284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833F9C-3FC6-43FB-9A38-27043789AFD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6F6B62-9CA3-400F-AEF3-C74BD2FCB3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доклад 2016\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56069" cy="61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38454"/>
              </p:ext>
            </p:extLst>
          </p:nvPr>
        </p:nvGraphicFramePr>
        <p:xfrm>
          <a:off x="899592" y="1052736"/>
          <a:ext cx="7704856" cy="5664702"/>
        </p:xfrm>
        <a:graphic>
          <a:graphicData uri="http://schemas.openxmlformats.org/drawingml/2006/table">
            <a:tbl>
              <a:tblPr firstRow="1" firstCol="1" bandRow="1"/>
              <a:tblGrid>
                <a:gridCol w="383122"/>
                <a:gridCol w="1758912"/>
                <a:gridCol w="2751581"/>
                <a:gridCol w="2811241"/>
              </a:tblGrid>
              <a:tr h="547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Этапы 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выполнения</a:t>
                      </a:r>
                      <a:br>
                        <a:rPr lang="ru-RU" sz="1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Формируемые УУД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этапа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Поисково-исследовательский: </a:t>
                      </a:r>
                      <a:b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1.Выбор темы проекта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Целеполагание как постановка учебной задачи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Обсуждение, обоснование идеи проекта, аргументированная защита своего выбора.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Комбинирование известных алгоритмов технического и технологического творчества в ситуациях, не предполагающих стандартного применения одного из них;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этом этапе широко используем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исследовательские методы: определение проблемы, задач исследования, разработка путей их решения, обсуждения методов исследования, аргументация выводов.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Ученикам нужно ответить на вопросы: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какое изделие планируется разработать и изготовить?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для чего, кого оно предназначено?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-какие потребности человека будут удовлетворены?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-какие затруднения возникают при выборе темы или технологии изготовления изделия?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Составляем  план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Собираем, изучаем необходимую информацию (учебник, интернет)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406440"/>
            <a:ext cx="7871065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«Формирование УУД учащихся на разных этапах работы над проектом».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81185"/>
              </p:ext>
            </p:extLst>
          </p:nvPr>
        </p:nvGraphicFramePr>
        <p:xfrm>
          <a:off x="1143000" y="1084935"/>
          <a:ext cx="6400799" cy="5152644"/>
        </p:xfrm>
        <a:graphic>
          <a:graphicData uri="http://schemas.openxmlformats.org/drawingml/2006/table">
            <a:tbl>
              <a:tblPr firstRow="1" firstCol="1" bandRow="1"/>
              <a:tblGrid>
                <a:gridCol w="318278"/>
                <a:gridCol w="1461214"/>
                <a:gridCol w="2285872"/>
                <a:gridCol w="2335435"/>
              </a:tblGrid>
              <a:tr h="27688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2.Определение конечного результата (цель проекта)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прогнозирование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Распознавание видов, назначения материалов, инструментов и оборудования, применяемого в технологических процессах.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общенаучных знаний по предметам естественно-математического цикла в процессе подготовки и осуществления технологических процессов для обоснования и аргументации рациональности деятельности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Определяем критерии (характеристики), которым должно соответствовать проектируемое изделие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Обучающиеся выбирают посильный для себя проект, опираясь на свои физические, интеллектуальные, финансовые возможности.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97679"/>
              </p:ext>
            </p:extLst>
          </p:nvPr>
        </p:nvGraphicFramePr>
        <p:xfrm>
          <a:off x="755576" y="332656"/>
          <a:ext cx="7920880" cy="5328592"/>
        </p:xfrm>
        <a:graphic>
          <a:graphicData uri="http://schemas.openxmlformats.org/drawingml/2006/table">
            <a:tbl>
              <a:tblPr firstRow="1" firstCol="1" bandRow="1"/>
              <a:tblGrid>
                <a:gridCol w="1902847"/>
                <a:gridCol w="2976745"/>
                <a:gridCol w="3041288"/>
              </a:tblGrid>
              <a:tr h="5328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Обсуждение и составление плана работы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7" marR="5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последовательности проекта, составление плана и последовательности действий.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Внесение необходимых дополнений и корректив в план и способ действия в случае расхождения эталона, реального действия и его результата.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самостоятелное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выделение и формулирование познавательной цели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обсуждение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консультация  с учителем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коммуникационной и технологической документации с учетом требований действующих нормативов и стандартов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самоопределение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7" marR="5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Составление дизайн-спецификации.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Дизайн-спецификация – это перечень критериев, которым должно соответствовать изделие, чтобы удовлетворить потребности пользователя.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Что это за изделие?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Для кого предназначено?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-Функциональное назначение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-Из какого материала выполнены?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-Внешний вид (стиль, цвет, отделка)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-Какие дополнительные материалы будут  использоваться?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-Инструменты и приспособления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-Сложность изготовления (способы изготовления)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-Какие требования охраны труда необходимо соблюдать при изготовлении?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 Ориентировочная стоимость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7" marR="51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7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70630"/>
              </p:ext>
            </p:extLst>
          </p:nvPr>
        </p:nvGraphicFramePr>
        <p:xfrm>
          <a:off x="899592" y="476673"/>
          <a:ext cx="7344816" cy="5945186"/>
        </p:xfrm>
        <a:graphic>
          <a:graphicData uri="http://schemas.openxmlformats.org/drawingml/2006/table">
            <a:tbl>
              <a:tblPr firstRow="1" firstCol="1" bandRow="1"/>
              <a:tblGrid>
                <a:gridCol w="365220"/>
                <a:gridCol w="1676719"/>
                <a:gridCol w="2623002"/>
                <a:gridCol w="2679875"/>
              </a:tblGrid>
              <a:tr h="5945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Сбор информации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 необходимой информации, выбор наиболее эффективных способов решения проблемы, самостоятельное создание алгоритмов деятельности и решение проблем творческого и поискового характера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обсуждение, консультация  с учителем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Банк идей. Исследование вариантов конструкции изделия, свойств материалов, их прочности, доступности, возможности обработки в условиях мастерских, технологии изготовления различных узлов и деталей изделия, отделки.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Представляется разработка вариантов решения проблемы.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каждому варианту дается: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эскиз,  чертеж,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 необходимые пояснения по конструкции, материалам, видам обработки.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Выбор и проработка наиболее оптимального варианта конструкции и технологии изготовления изделия.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Делается вывод - обоснование выбранного вариант . На этом этапе применяется дизайн-анализ нескольких, наиболее вероятных  вариантов изделия.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15" marR="47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2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63354"/>
              </p:ext>
            </p:extLst>
          </p:nvPr>
        </p:nvGraphicFramePr>
        <p:xfrm>
          <a:off x="1115616" y="260648"/>
          <a:ext cx="7632848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379541"/>
                <a:gridCol w="1742474"/>
                <a:gridCol w="2725865"/>
                <a:gridCol w="2784968"/>
              </a:tblGrid>
              <a:tr h="1582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Технологический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1.Изготовление изделия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новых решений возникающих технических или организационных проблем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моделирование технологических процессов; выбор наиболее эффективных способов решения задач.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этом этапе происходит практическая реализация проекта под руководством учителя, подбор необходимых материалов, инструментов, приспособлений и оборудования.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33140"/>
              </p:ext>
            </p:extLst>
          </p:nvPr>
        </p:nvGraphicFramePr>
        <p:xfrm>
          <a:off x="1115616" y="2348880"/>
          <a:ext cx="7632848" cy="4104456"/>
        </p:xfrm>
        <a:graphic>
          <a:graphicData uri="http://schemas.openxmlformats.org/drawingml/2006/table">
            <a:tbl>
              <a:tblPr firstRow="1" firstCol="1" bandRow="1"/>
              <a:tblGrid>
                <a:gridCol w="379541"/>
                <a:gridCol w="1742474"/>
                <a:gridCol w="2725865"/>
                <a:gridCol w="2784968"/>
              </a:tblGrid>
              <a:tr h="4104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2.Оформление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самостоятельное создание деятельности и решение проблем, рефлексия способов и условий действия, оценка процесса и результатов деятельности, построение логической цепи рассуждений.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элементов прикладной экономики при обосновании технологий и проектов.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обоснование своей точки зрения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пояснительной 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записке учащиеся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представляют: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-эскизы, рисунки;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-чертежи, шаблоны, лекала, схемы;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-подбор материалов;  инструментов и оборудования;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-инструкции по охране труда; </a:t>
                      </a:r>
                      <a:b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-технологические, инструкционные карты.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2" marR="6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2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0739"/>
              </p:ext>
            </p:extLst>
          </p:nvPr>
        </p:nvGraphicFramePr>
        <p:xfrm>
          <a:off x="539552" y="260648"/>
          <a:ext cx="7992888" cy="6120680"/>
        </p:xfrm>
        <a:graphic>
          <a:graphicData uri="http://schemas.openxmlformats.org/drawingml/2006/table">
            <a:tbl>
              <a:tblPr firstRow="1" firstCol="1" bandRow="1"/>
              <a:tblGrid>
                <a:gridCol w="397444"/>
                <a:gridCol w="1824667"/>
                <a:gridCol w="2854443"/>
                <a:gridCol w="2916334"/>
              </a:tblGrid>
              <a:tr h="6120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Заключительный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Оценка проекта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саморегуляция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самооценка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Публичная презентация и защита проекта изделия, продукта труда или услуги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слушать и вступать в диалог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Рефлексия способов и условий действий; контроль и оценка процесса и результатов действия;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этом этапе происходит оценка качества проекта (изготовление объекта труда).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Экономическая оценка проекта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Экологическая оценка проекта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Анализ результатов выполнения проекта, испытание его на практике, защита перед аудиторией (классом).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 защите проекта учащиеся предоставляют материалы, отражающие все этапы работы над проектом: дизайн-папку,  изделие.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Анализируя свою работу, учащиеся </a:t>
                      </a:r>
                      <a:r>
                        <a:rPr lang="ru-RU" sz="1200" dirty="0" err="1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</a:t>
                      </a:r>
                      <a:r>
                        <a:rPr lang="ru-RU" sz="12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чают </a:t>
                      </a: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вопросы: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-Правильно ли сформулирована задача?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-Было ли исследование хорошо спланировано?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-Разнообразны ли были идеи?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Правильно ли был сделан выбор?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-Хорошо ли был спланирован процесс изготовления?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-Соответствует ли изделие запланированному варианту? 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-Качественно ли выполнено изделие? Что могло бы быть сделано лучше?</a:t>
                      </a:r>
                      <a:b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-Что могло бы быть выполнено иначе, если бы вы снова начали разрабатывать это изделие?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54" marR="3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7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Письменное оформление и требования к проектной работе.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титульный лист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оглавление; </a:t>
            </a:r>
            <a:endParaRPr lang="ru-RU" sz="24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паспорт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проектной работы, введение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основная часть; </a:t>
            </a:r>
            <a:endParaRPr lang="ru-RU" sz="24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заключение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endParaRPr lang="ru-RU" sz="24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библиографический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список; </a:t>
            </a:r>
            <a:endParaRPr lang="ru-RU" sz="24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приложения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628613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97593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Оформление работы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Текст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должен быть напечатан на одной стороне листа белой бумаги формата, А 4 через одинарный интервал.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Кегль шрифта основного текста работы должен быть 14 пункта, ненаклонный. Для заголовков разрешается использовать шрифты кеглем до 23 пунктов.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Гарнитура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шрифта — семейства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Times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или 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Arial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выполняются в текстовом редакторе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Word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бъем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— не более 15 страниц.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4248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Шаблон для оформления работы</a:t>
            </a:r>
            <a:endParaRPr lang="ru-RU" sz="2400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Введение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Тема моего проекта …………………………………………………...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Я выбрал эту тему, потому что …………………………………....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Цель моей работы – ……………………………………….....……….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Проектным продуктом будет.………………………………………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Этот продукт поможет достичь цель проекта, так как………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План моей работы (указать время выполнения и перечислить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все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промежуточные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этапы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):…………………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Выбор темы и уточнение названия………………………………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Сбор информации (где и как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искал информацию)……………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Изготовление продукта (что и как делал)………………………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Написание письменной части проекта (как это делал)………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11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704856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</a:rPr>
              <a:t>етод проектов </a:t>
            </a:r>
            <a:r>
              <a:rPr lang="ru-RU" sz="3600" dirty="0" smtClean="0"/>
              <a:t>в предмете «Технология» понимают способ организации познавательно-трудовой деятельности учащихся с целью решения проблем, связанных с проектированием, созданием и изготовлением реального объекта.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638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89248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Основная часть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 начал свою работу с того, что …………………………………..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Потом я приступил к ………………………………………………….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Я завершил работу тем, что…………………………………………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ходе работы я столкнулся с такими проблемами……………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Чтобы справиться с возникшими проблемами, я……………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Я отклонился от плана (указать, когда был нарушен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график……….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План моей работы был нарушен, потому что…………………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ходе работы я принял решение изменить проектный продукт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так как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…………………………………………………….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 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Но все же мне удалось достичь цели проекта, потому что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………….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3105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9036496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Заключение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Закончив свой проект, я могу сказать, что не все из того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что было задумано, получилось, например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……………..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 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Это произошло, потому что ……………………………..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Если бы я начал работу заново, я бы ……………………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следующем году я, может быть, продолжу эту работу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для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того, чтобы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………………………………….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 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Я думаю, что я решил проблему своего проекта, так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как………………………………………………….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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Работа над проектом показала мне, что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(узнал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 себе и о 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проблеме, над которой работал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)…………………………..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  <a:sym typeface="Symbol"/>
              </a:rPr>
              <a:t> 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53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16632"/>
            <a:ext cx="897834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Образец оформления содержания</a:t>
            </a:r>
            <a:endParaRPr lang="ru-RU" sz="3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Содержание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Введение…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…………………………………………………………………………3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 Теоретическое обоснование проекта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………………………………..……….5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1.1.Разработка и анализ первоначальных идей…………… ……..…………6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1.2.Определение потребностей…………….…………………………………7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1.3.Варианты будущего изделия…………………………………...…………7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1.4.Требования к изделиям...……………….………………………………….......8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1.5.Организация рабочего места………………………….…………..………9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1.6.Инструкция по технике безопасности ………………………………….10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      1.7. Материалы и инструменты для работ……………………………..……11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2.Практическая часть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……………………………………………………………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12</a:t>
            </a: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     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2.1.Технологическая 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карта на изготовление………………………………...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13</a:t>
            </a: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     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2.2.Экономическое 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обоснование…………………………..………………....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22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      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2.3.Экологическое обоснование…………………………..…….……………23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      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2.4.Самооценка 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изделия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………………………………………..…..………...24</a:t>
            </a: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     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2.4.Оценка 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эксперта 1 (учителя технологии)……………………..…………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25</a:t>
            </a: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     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2.5.Оценка 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эксперта 2 (учителя географии)…………………………………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26</a:t>
            </a:r>
            <a:endParaRPr lang="ru-RU" sz="12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Calibri"/>
                <a:ea typeface="Times New Roman"/>
                <a:cs typeface="Times New Roman"/>
              </a:rPr>
              <a:t>       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2.6.Реклама 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изделия……………………………………………………….…..27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…………………………………………………………………….…..28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Список литературы</a:t>
            </a:r>
            <a:r>
              <a:rPr lang="ru-RU" sz="12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………………………..………..………..............................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29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Приложение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……………………………………………………………………….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.30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28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доклад 2016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5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025" algn="l"/>
              </a:tabLst>
            </a:pP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Значение проектной деятельности </a:t>
            </a:r>
            <a:r>
              <a:rPr lang="ru-RU" sz="3200" b="1" u="sng" dirty="0" smtClean="0">
                <a:effectLst/>
                <a:latin typeface="Times New Roman"/>
                <a:ea typeface="Calibri"/>
                <a:cs typeface="Times New Roman"/>
              </a:rPr>
              <a:t>для учителя </a:t>
            </a:r>
            <a:r>
              <a:rPr lang="ru-RU" sz="3200" b="1" dirty="0" smtClean="0">
                <a:effectLst/>
                <a:latin typeface="Times New Roman"/>
                <a:ea typeface="Calibri"/>
                <a:cs typeface="Times New Roman"/>
              </a:rPr>
              <a:t>заключается в достижении главной цели образования – повышению качества образования обучающегося. </a:t>
            </a:r>
            <a:endParaRPr lang="ru-RU" sz="3200" dirty="0" smtClean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72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Значение проектной деятельности </a:t>
            </a:r>
            <a:r>
              <a:rPr lang="ru-RU" sz="36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для учащихся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заключается в повышении личной мотивации, получении новых знаний, в умении добывать эти знания.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00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4458" r="10547"/>
          <a:stretch/>
        </p:blipFill>
        <p:spPr bwMode="auto">
          <a:xfrm>
            <a:off x="8561" y="2348"/>
            <a:ext cx="9283853" cy="68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90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нимок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r="10466"/>
          <a:stretch/>
        </p:blipFill>
        <p:spPr bwMode="auto">
          <a:xfrm>
            <a:off x="8207" y="0"/>
            <a:ext cx="9135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31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нимок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10466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946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4" y="0"/>
            <a:ext cx="9186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840760" cy="4832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Проектный метод позволяет </a:t>
            </a:r>
            <a:r>
              <a:rPr lang="ru-RU" sz="2800" dirty="0" smtClean="0"/>
              <a:t>организовать деятельность учащихся и развивать такие черты характера как, любознательность,  самостоятельность, развивать социальные навыки в процессе групповой работы, приобретать опыт исследовательской деятельности,  формировать креативность мышления, информационные,   интеллектуальные, коммуникативные навыки.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43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000" dirty="0" smtClean="0">
                <a:solidFill>
                  <a:srgbClr val="00B050"/>
                </a:solidFill>
              </a:rPr>
              <a:t>Технологии исследовательской и опытнической деятельности</a:t>
            </a:r>
            <a:r>
              <a:rPr lang="ru-RU" sz="4000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1580" y="3068960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самостоятельное выполнение школьниками нескольких творческих или проектных работ (индивидуальных или групповых)  в течение всего года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55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20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Цели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•	содействовать творческому развитию детей</a:t>
            </a:r>
          </a:p>
          <a:p>
            <a:r>
              <a:rPr lang="ru-RU" sz="2800" dirty="0" smtClean="0"/>
              <a:t>•	развивать самостоятельность </a:t>
            </a:r>
          </a:p>
          <a:p>
            <a:r>
              <a:rPr lang="ru-RU" sz="2800" dirty="0" smtClean="0"/>
              <a:t>•	формировать общие учебные умения и навыки</a:t>
            </a:r>
          </a:p>
          <a:p>
            <a:r>
              <a:rPr lang="ru-RU" sz="2800" dirty="0" smtClean="0"/>
              <a:t>•	контролировать процесс работы по проектированию </a:t>
            </a:r>
          </a:p>
          <a:p>
            <a:r>
              <a:rPr lang="ru-RU" sz="2800" dirty="0" smtClean="0"/>
              <a:t>•	формировать умения структурировать и систематизировать материал при оформлении документальной части проекта </a:t>
            </a:r>
          </a:p>
          <a:p>
            <a:r>
              <a:rPr lang="ru-RU" sz="2800" dirty="0" smtClean="0"/>
              <a:t>•	содействовать в моделировании желаемого конечного результата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45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671" y="908720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адачи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•	воспитывать трудолюбие</a:t>
            </a:r>
          </a:p>
          <a:p>
            <a:r>
              <a:rPr lang="ru-RU" sz="2400" dirty="0" smtClean="0"/>
              <a:t>•	способствовать самостоятельному принятию решения</a:t>
            </a:r>
          </a:p>
          <a:p>
            <a:r>
              <a:rPr lang="ru-RU" sz="2400" dirty="0" smtClean="0"/>
              <a:t>•	развивать ответственность, коммуникабельность, изобретательность</a:t>
            </a:r>
          </a:p>
          <a:p>
            <a:r>
              <a:rPr lang="ru-RU" sz="2400" dirty="0" smtClean="0"/>
              <a:t>•	формировать положительные потребности и интересы</a:t>
            </a:r>
          </a:p>
          <a:p>
            <a:r>
              <a:rPr lang="ru-RU" sz="2400" dirty="0" smtClean="0"/>
              <a:t>•	способствовать самоопределению и самореализации учащихся</a:t>
            </a:r>
          </a:p>
          <a:p>
            <a:r>
              <a:rPr lang="ru-RU" sz="2400" dirty="0" smtClean="0"/>
              <a:t>•	научить выбирать пути и средства для достижения цели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64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8847"/>
            <a:ext cx="770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энтузиаст</a:t>
            </a:r>
            <a:r>
              <a:rPr lang="ru-RU" sz="2400" dirty="0" smtClean="0"/>
              <a:t> (повышает мотивацию учащихся, поддерживает, поощряет и направляет их в сторону достижения цели)</a:t>
            </a:r>
          </a:p>
          <a:p>
            <a:r>
              <a:rPr lang="ru-RU" sz="2400" dirty="0" smtClean="0"/>
              <a:t>2.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специалист</a:t>
            </a:r>
            <a:r>
              <a:rPr lang="ru-RU" sz="2400" dirty="0" smtClean="0"/>
              <a:t> (обладает знаниями и умениями по разным предметам и техническим областям)</a:t>
            </a:r>
          </a:p>
          <a:p>
            <a:r>
              <a:rPr lang="ru-RU" sz="2400" dirty="0" smtClean="0"/>
              <a:t>3.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консультант</a:t>
            </a:r>
            <a:r>
              <a:rPr lang="ru-RU" sz="2400" dirty="0" smtClean="0"/>
              <a:t> (организатор доступа к ресурсам и источникам, в том числе к другим специалистам)</a:t>
            </a:r>
          </a:p>
          <a:p>
            <a:r>
              <a:rPr lang="ru-RU" sz="2400" dirty="0" smtClean="0"/>
              <a:t>4.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руководитель</a:t>
            </a:r>
            <a:r>
              <a:rPr lang="ru-RU" sz="2400" dirty="0" smtClean="0"/>
              <a:t> (особенно в вопросах планирования и моделирования действий)</a:t>
            </a:r>
          </a:p>
          <a:p>
            <a:r>
              <a:rPr lang="ru-RU" sz="2400" dirty="0" smtClean="0"/>
              <a:t>5.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«человек, который задает вопросы»</a:t>
            </a:r>
            <a:r>
              <a:rPr lang="ru-RU" sz="2400" dirty="0" smtClean="0"/>
              <a:t> (тот, кто организует обсуждение способов преодоления возникающих трудностей путем наводящих вопросов; тот ,кто обнаруживает ошибки и, вообще, поддерживает обратную связь)</a:t>
            </a:r>
          </a:p>
          <a:p>
            <a:r>
              <a:rPr lang="ru-RU" sz="2400" dirty="0" smtClean="0"/>
              <a:t>6.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координатор </a:t>
            </a:r>
            <a:r>
              <a:rPr lang="ru-RU" sz="2400" dirty="0" smtClean="0"/>
              <a:t>(контролирует и отслеживает технологический процесс)</a:t>
            </a:r>
          </a:p>
          <a:p>
            <a:r>
              <a:rPr lang="ru-RU" sz="2400" dirty="0" smtClean="0"/>
              <a:t>7.	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эксперт</a:t>
            </a:r>
            <a:r>
              <a:rPr lang="ru-RU" sz="2400" dirty="0" smtClean="0"/>
              <a:t> (дает четкий анализ результатов выполненного проекта)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70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326" y="349011"/>
            <a:ext cx="68700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Основными критериями для выбора темы проекта является интерес учащегося, доступность и безопасность выполнения, социальная значимость, актуальность, возможность учета экономической и экологической составляющих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530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12845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предпроектная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деятельность </a:t>
            </a:r>
            <a:r>
              <a:rPr lang="ru-RU" dirty="0" smtClean="0"/>
              <a:t>-   </a:t>
            </a:r>
            <a:r>
              <a:rPr lang="ru-RU" sz="2400" dirty="0" smtClean="0"/>
              <a:t>выполнение маркетингового  исследования, сбор информации, изучение потребительских качеств будущего изделия, составление плана работы, подбор материалов и инструментов;</a:t>
            </a:r>
          </a:p>
          <a:p>
            <a:r>
              <a:rPr lang="ru-RU" dirty="0" smtClean="0"/>
              <a:t> 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проектная деятельность </a:t>
            </a:r>
            <a:r>
              <a:rPr lang="ru-RU" dirty="0" smtClean="0"/>
              <a:t>- </a:t>
            </a:r>
            <a:r>
              <a:rPr lang="ru-RU" sz="2400" dirty="0" smtClean="0"/>
              <a:t>поэтапная разработка модели проекта с учетом результатов маркетингового исследования и технического задания, технологической последовательности, составление технологической карты;</a:t>
            </a:r>
          </a:p>
          <a:p>
            <a:r>
              <a:rPr lang="ru-RU" dirty="0" smtClean="0"/>
              <a:t>    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послепроектная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деятельность </a:t>
            </a:r>
            <a:r>
              <a:rPr lang="ru-RU" dirty="0" smtClean="0"/>
              <a:t>- </a:t>
            </a:r>
            <a:r>
              <a:rPr lang="ru-RU" sz="2400" dirty="0" smtClean="0"/>
              <a:t>технико-экономическое обоснование выбора изделия, самоконтроль и самооценка своей деятельности, определение путей реализации и предложения по совершенствованию идеи, защита проекта.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730</Words>
  <Application>Microsoft Office PowerPoint</Application>
  <PresentationFormat>Экран (4:3)</PresentationFormat>
  <Paragraphs>142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</dc:creator>
  <cp:lastModifiedBy>Гульнар</cp:lastModifiedBy>
  <cp:revision>15</cp:revision>
  <dcterms:created xsi:type="dcterms:W3CDTF">2016-08-17T19:08:10Z</dcterms:created>
  <dcterms:modified xsi:type="dcterms:W3CDTF">2016-08-18T04:06:08Z</dcterms:modified>
</cp:coreProperties>
</file>